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80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</p:sldIdLst>
  <p:sldSz cy="5143500" cx="9144000"/>
  <p:notesSz cx="6858000" cy="9144000"/>
  <p:embeddedFontLst>
    <p:embeddedFont>
      <p:font typeface="Manrope"/>
      <p:regular r:id="rId26"/>
      <p:bold r:id="rId27"/>
    </p:embeddedFont>
    <p:embeddedFont>
      <p:font typeface="Manrope ExtraBold"/>
      <p:bold r:id="rId28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Manrope-regular.fntdata"/><Relationship Id="rId25" Type="http://schemas.openxmlformats.org/officeDocument/2006/relationships/slide" Target="slides/slide21.xml"/><Relationship Id="rId28" Type="http://schemas.openxmlformats.org/officeDocument/2006/relationships/font" Target="fonts/ManropeExtraBold-bold.fntdata"/><Relationship Id="rId27" Type="http://schemas.openxmlformats.org/officeDocument/2006/relationships/font" Target="fonts/Manrope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jp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4.jp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3" name="Google Shape;17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2f772220c40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2f772220c40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2f75266409b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2f75266409b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Delays are divided into three categories, namely: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# 1. "Small delay" (up to 15 minutes delay)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# 2. "Medium delay" (15 – 45 minutes delay)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# 3. "Large delay" (&gt;45 minutes delay)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g2f75266409b_0_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1" name="Google Shape;271;g2f75266409b_0_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g2f75266409b_0_4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3" name="Google Shape;283;g2f75266409b_0_4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Among the top 5 leading airlines, </a:t>
            </a:r>
            <a:r>
              <a:rPr b="1" lang="en"/>
              <a:t>Southwest Airlines </a:t>
            </a:r>
            <a:r>
              <a:rPr lang="en"/>
              <a:t>and </a:t>
            </a:r>
            <a:r>
              <a:rPr b="1" lang="en"/>
              <a:t>Delta Airlines </a:t>
            </a:r>
            <a:r>
              <a:rPr lang="en"/>
              <a:t>have less risk in terms of delay.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2f6effca679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2" name="Google Shape;292;g2f6effca679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224449fa7dd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224449fa7dd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2f6effca679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2f6effca679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2f6effca679_0_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2f6effca679_0_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g2f6bc17378f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0" name="Google Shape;320;g2f6bc17378f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2f6bc17378f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2f6bc17378f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g2f6bc17378f_0_3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0" name="Google Shape;180;g2f6bc17378f_0_3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3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Google Shape;334;g224449fa7dd_2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5" name="Google Shape;335;g224449fa7dd_2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g2f6bc17378f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2" name="Google Shape;342;g2f6bc17378f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2f6bc17378f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2f6bc17378f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</a:rPr>
              <a:t>Highlight the primary sources of data and any complementary datasets.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</a:rPr>
              <a:t>Discuss challenges faced during the data sourcing and integration.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</a:rPr>
              <a:t>Briefly describe how the supplemental data aligns with your primary dataset.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g2f6bc17378f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0" name="Google Shape;200;g2f6bc17378f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g2f75266409b_0_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6" name="Google Shape;206;g2f75266409b_0_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g2f6bc17378f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5" name="Google Shape;215;g2f6bc17378f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2f75266409b_0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2f75266409b_0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2f75266409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2f75266409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2f75266409b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2f75266409b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</a:rPr>
              <a:t>Show some of the primary visualizations developed.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chemeClr val="dk1"/>
                </a:solidFill>
              </a:rPr>
              <a:t>Discuss the major insights derived from the visualizations.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13100" y="2177150"/>
            <a:ext cx="5728200" cy="19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65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13100" y="4218898"/>
            <a:ext cx="4514100" cy="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1"/>
          <p:cNvSpPr txBox="1"/>
          <p:nvPr>
            <p:ph hasCustomPrompt="1" type="title"/>
          </p:nvPr>
        </p:nvSpPr>
        <p:spPr>
          <a:xfrm>
            <a:off x="713100" y="890222"/>
            <a:ext cx="6453000" cy="1290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9000"/>
              <a:buNone/>
              <a:defRPr sz="8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2pPr>
            <a:lvl3pPr lvl="2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3pPr>
            <a:lvl4pPr lvl="3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4pPr>
            <a:lvl5pPr lvl="4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5pPr>
            <a:lvl6pPr lvl="5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6pPr>
            <a:lvl7pPr lvl="6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7pPr>
            <a:lvl8pPr lvl="7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8pPr>
            <a:lvl9pPr lvl="8" algn="ctr">
              <a:spcBef>
                <a:spcPts val="0"/>
              </a:spcBef>
              <a:spcAft>
                <a:spcPts val="0"/>
              </a:spcAft>
              <a:buSzPts val="9000"/>
              <a:buNone/>
              <a:defRPr sz="9000"/>
            </a:lvl9pPr>
          </a:lstStyle>
          <a:p>
            <a:r>
              <a:t>xx%</a:t>
            </a:r>
          </a:p>
        </p:txBody>
      </p:sp>
      <p:sp>
        <p:nvSpPr>
          <p:cNvPr id="38" name="Google Shape;38;p11"/>
          <p:cNvSpPr txBox="1"/>
          <p:nvPr>
            <p:ph idx="1" type="subTitle"/>
          </p:nvPr>
        </p:nvSpPr>
        <p:spPr>
          <a:xfrm>
            <a:off x="713100" y="2324436"/>
            <a:ext cx="4485000" cy="392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noFill/>
      </p:bgPr>
    </p:bg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BLANK_1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42" name="Google Shape;42;p13"/>
          <p:cNvSpPr txBox="1"/>
          <p:nvPr>
            <p:ph idx="1" type="subTitle"/>
          </p:nvPr>
        </p:nvSpPr>
        <p:spPr>
          <a:xfrm>
            <a:off x="787791" y="1834025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3" name="Google Shape;43;p13"/>
          <p:cNvSpPr txBox="1"/>
          <p:nvPr>
            <p:ph idx="2" type="subTitle"/>
          </p:nvPr>
        </p:nvSpPr>
        <p:spPr>
          <a:xfrm>
            <a:off x="787791" y="2227625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3"/>
          <p:cNvSpPr txBox="1"/>
          <p:nvPr>
            <p:ph hasCustomPrompt="1" idx="3" type="title"/>
          </p:nvPr>
        </p:nvSpPr>
        <p:spPr>
          <a:xfrm>
            <a:off x="1357500" y="1404824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5" name="Google Shape;45;p13"/>
          <p:cNvSpPr txBox="1"/>
          <p:nvPr>
            <p:ph idx="4" type="subTitle"/>
          </p:nvPr>
        </p:nvSpPr>
        <p:spPr>
          <a:xfrm>
            <a:off x="3394791" y="1834025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6" name="Google Shape;46;p13"/>
          <p:cNvSpPr txBox="1"/>
          <p:nvPr>
            <p:ph idx="5" type="subTitle"/>
          </p:nvPr>
        </p:nvSpPr>
        <p:spPr>
          <a:xfrm>
            <a:off x="3394791" y="2227625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3"/>
          <p:cNvSpPr txBox="1"/>
          <p:nvPr>
            <p:ph hasCustomPrompt="1" idx="6" type="title"/>
          </p:nvPr>
        </p:nvSpPr>
        <p:spPr>
          <a:xfrm>
            <a:off x="3964500" y="1404824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48" name="Google Shape;48;p13"/>
          <p:cNvSpPr txBox="1"/>
          <p:nvPr>
            <p:ph idx="7" type="subTitle"/>
          </p:nvPr>
        </p:nvSpPr>
        <p:spPr>
          <a:xfrm>
            <a:off x="6001791" y="1834025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49" name="Google Shape;49;p13"/>
          <p:cNvSpPr txBox="1"/>
          <p:nvPr>
            <p:ph idx="8" type="subTitle"/>
          </p:nvPr>
        </p:nvSpPr>
        <p:spPr>
          <a:xfrm>
            <a:off x="6001791" y="2227625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0" name="Google Shape;50;p13"/>
          <p:cNvSpPr txBox="1"/>
          <p:nvPr>
            <p:ph hasCustomPrompt="1" idx="9" type="title"/>
          </p:nvPr>
        </p:nvSpPr>
        <p:spPr>
          <a:xfrm>
            <a:off x="6571500" y="1404824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1" name="Google Shape;51;p13"/>
          <p:cNvSpPr txBox="1"/>
          <p:nvPr>
            <p:ph idx="13" type="subTitle"/>
          </p:nvPr>
        </p:nvSpPr>
        <p:spPr>
          <a:xfrm>
            <a:off x="787791" y="3516846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2" name="Google Shape;52;p13"/>
          <p:cNvSpPr txBox="1"/>
          <p:nvPr>
            <p:ph idx="14" type="subTitle"/>
          </p:nvPr>
        </p:nvSpPr>
        <p:spPr>
          <a:xfrm>
            <a:off x="787791" y="3910446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3"/>
          <p:cNvSpPr txBox="1"/>
          <p:nvPr>
            <p:ph hasCustomPrompt="1" idx="15" type="title"/>
          </p:nvPr>
        </p:nvSpPr>
        <p:spPr>
          <a:xfrm>
            <a:off x="1357500" y="3087688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4" name="Google Shape;54;p13"/>
          <p:cNvSpPr txBox="1"/>
          <p:nvPr>
            <p:ph idx="16" type="subTitle"/>
          </p:nvPr>
        </p:nvSpPr>
        <p:spPr>
          <a:xfrm>
            <a:off x="3394791" y="3516846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5" name="Google Shape;55;p13"/>
          <p:cNvSpPr txBox="1"/>
          <p:nvPr>
            <p:ph idx="17" type="subTitle"/>
          </p:nvPr>
        </p:nvSpPr>
        <p:spPr>
          <a:xfrm>
            <a:off x="3394791" y="3910446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hasCustomPrompt="1" idx="18" type="title"/>
          </p:nvPr>
        </p:nvSpPr>
        <p:spPr>
          <a:xfrm>
            <a:off x="3964500" y="3087688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  <p:sp>
        <p:nvSpPr>
          <p:cNvPr id="57" name="Google Shape;57;p13"/>
          <p:cNvSpPr txBox="1"/>
          <p:nvPr>
            <p:ph idx="19" type="subTitle"/>
          </p:nvPr>
        </p:nvSpPr>
        <p:spPr>
          <a:xfrm>
            <a:off x="6001791" y="3516846"/>
            <a:ext cx="23544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58" name="Google Shape;58;p13"/>
          <p:cNvSpPr txBox="1"/>
          <p:nvPr>
            <p:ph idx="20" type="subTitle"/>
          </p:nvPr>
        </p:nvSpPr>
        <p:spPr>
          <a:xfrm>
            <a:off x="6001791" y="3910446"/>
            <a:ext cx="23544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hasCustomPrompt="1" idx="21" type="title"/>
          </p:nvPr>
        </p:nvSpPr>
        <p:spPr>
          <a:xfrm>
            <a:off x="6571500" y="3087688"/>
            <a:ext cx="1215000" cy="429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4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BLANK_7"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4"/>
          <p:cNvSpPr txBox="1"/>
          <p:nvPr>
            <p:ph type="title"/>
          </p:nvPr>
        </p:nvSpPr>
        <p:spPr>
          <a:xfrm>
            <a:off x="2464800" y="3355099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highlight>
                  <a:schemeClr val="dk2"/>
                </a:highlight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2" name="Google Shape;62;p14"/>
          <p:cNvSpPr txBox="1"/>
          <p:nvPr>
            <p:ph hasCustomPrompt="1" idx="2" type="title"/>
          </p:nvPr>
        </p:nvSpPr>
        <p:spPr>
          <a:xfrm>
            <a:off x="7057800" y="2537600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3" name="Google Shape;63;p14"/>
          <p:cNvSpPr txBox="1"/>
          <p:nvPr>
            <p:ph idx="1" type="subTitle"/>
          </p:nvPr>
        </p:nvSpPr>
        <p:spPr>
          <a:xfrm>
            <a:off x="3980700" y="4202799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BLANK_8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5"/>
          <p:cNvSpPr txBox="1"/>
          <p:nvPr>
            <p:ph type="title"/>
          </p:nvPr>
        </p:nvSpPr>
        <p:spPr>
          <a:xfrm>
            <a:off x="713100" y="3351688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6" name="Google Shape;66;p15"/>
          <p:cNvSpPr txBox="1"/>
          <p:nvPr>
            <p:ph hasCustomPrompt="1" idx="2" type="title"/>
          </p:nvPr>
        </p:nvSpPr>
        <p:spPr>
          <a:xfrm>
            <a:off x="713100" y="2534189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67" name="Google Shape;67;p15"/>
          <p:cNvSpPr txBox="1"/>
          <p:nvPr>
            <p:ph idx="1" type="subTitle"/>
          </p:nvPr>
        </p:nvSpPr>
        <p:spPr>
          <a:xfrm>
            <a:off x="713100" y="4199388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3">
  <p:cSld name="BLANK_21">
    <p:bg>
      <p:bgPr>
        <a:solidFill>
          <a:schemeClr val="lt1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6"/>
          <p:cNvSpPr txBox="1"/>
          <p:nvPr>
            <p:ph type="title"/>
          </p:nvPr>
        </p:nvSpPr>
        <p:spPr>
          <a:xfrm>
            <a:off x="2464800" y="1356899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highlight>
                  <a:schemeClr val="dk2"/>
                </a:highlight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0" name="Google Shape;70;p16"/>
          <p:cNvSpPr txBox="1"/>
          <p:nvPr>
            <p:ph hasCustomPrompt="1" idx="2" type="title"/>
          </p:nvPr>
        </p:nvSpPr>
        <p:spPr>
          <a:xfrm>
            <a:off x="7057800" y="539400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1" name="Google Shape;71;p16"/>
          <p:cNvSpPr txBox="1"/>
          <p:nvPr>
            <p:ph idx="1" type="subTitle"/>
          </p:nvPr>
        </p:nvSpPr>
        <p:spPr>
          <a:xfrm>
            <a:off x="3980700" y="2204599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4">
  <p:cSld name="BLANK_20">
    <p:bg>
      <p:bgPr>
        <a:solidFill>
          <a:schemeClr val="lt1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7"/>
          <p:cNvSpPr txBox="1"/>
          <p:nvPr>
            <p:ph type="title"/>
          </p:nvPr>
        </p:nvSpPr>
        <p:spPr>
          <a:xfrm>
            <a:off x="1592702" y="1356950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highlight>
                  <a:schemeClr val="dk2"/>
                </a:highlight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4" name="Google Shape;74;p17"/>
          <p:cNvSpPr txBox="1"/>
          <p:nvPr>
            <p:ph hasCustomPrompt="1" idx="2" type="title"/>
          </p:nvPr>
        </p:nvSpPr>
        <p:spPr>
          <a:xfrm>
            <a:off x="3889202" y="539451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5" name="Google Shape;75;p17"/>
          <p:cNvSpPr txBox="1"/>
          <p:nvPr>
            <p:ph idx="1" type="subTitle"/>
          </p:nvPr>
        </p:nvSpPr>
        <p:spPr>
          <a:xfrm>
            <a:off x="2350652" y="2204650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5">
  <p:cSld name="BLANK_19">
    <p:bg>
      <p:bgPr>
        <a:solidFill>
          <a:schemeClr val="lt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8"/>
          <p:cNvSpPr txBox="1"/>
          <p:nvPr>
            <p:ph type="title"/>
          </p:nvPr>
        </p:nvSpPr>
        <p:spPr>
          <a:xfrm>
            <a:off x="1592702" y="3355099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2"/>
                </a:solidFill>
                <a:highlight>
                  <a:schemeClr val="dk2"/>
                </a:highlight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78" name="Google Shape;78;p18"/>
          <p:cNvSpPr txBox="1"/>
          <p:nvPr>
            <p:ph hasCustomPrompt="1" idx="2" type="title"/>
          </p:nvPr>
        </p:nvSpPr>
        <p:spPr>
          <a:xfrm>
            <a:off x="3889202" y="2537600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79" name="Google Shape;79;p18"/>
          <p:cNvSpPr txBox="1"/>
          <p:nvPr>
            <p:ph idx="1" type="subTitle"/>
          </p:nvPr>
        </p:nvSpPr>
        <p:spPr>
          <a:xfrm>
            <a:off x="2350652" y="4202799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BLANK_6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9"/>
          <p:cNvSpPr txBox="1"/>
          <p:nvPr>
            <p:ph type="title"/>
          </p:nvPr>
        </p:nvSpPr>
        <p:spPr>
          <a:xfrm>
            <a:off x="5039688" y="2594378"/>
            <a:ext cx="3389700" cy="387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18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None/>
              <a:defRPr sz="2000"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82" name="Google Shape;82;p19"/>
          <p:cNvSpPr txBox="1"/>
          <p:nvPr>
            <p:ph idx="1" type="subTitle"/>
          </p:nvPr>
        </p:nvSpPr>
        <p:spPr>
          <a:xfrm>
            <a:off x="4071475" y="828302"/>
            <a:ext cx="4357800" cy="1643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None/>
              <a:defRPr sz="2200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BLANK_16"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2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85" name="Google Shape;85;p20"/>
          <p:cNvSpPr txBox="1"/>
          <p:nvPr>
            <p:ph idx="1" type="subTitle"/>
          </p:nvPr>
        </p:nvSpPr>
        <p:spPr>
          <a:xfrm>
            <a:off x="1899701" y="1912950"/>
            <a:ext cx="1386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6" name="Google Shape;86;p20"/>
          <p:cNvSpPr txBox="1"/>
          <p:nvPr>
            <p:ph idx="2" type="subTitle"/>
          </p:nvPr>
        </p:nvSpPr>
        <p:spPr>
          <a:xfrm>
            <a:off x="1080882" y="2306539"/>
            <a:ext cx="2205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87" name="Google Shape;87;p20"/>
          <p:cNvSpPr txBox="1"/>
          <p:nvPr>
            <p:ph idx="3" type="subTitle"/>
          </p:nvPr>
        </p:nvSpPr>
        <p:spPr>
          <a:xfrm>
            <a:off x="5858551" y="3077875"/>
            <a:ext cx="13869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88" name="Google Shape;88;p20"/>
          <p:cNvSpPr txBox="1"/>
          <p:nvPr>
            <p:ph idx="4" type="subTitle"/>
          </p:nvPr>
        </p:nvSpPr>
        <p:spPr>
          <a:xfrm>
            <a:off x="5858557" y="3471475"/>
            <a:ext cx="2205600" cy="7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713100" y="1360800"/>
            <a:ext cx="5966100" cy="812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000"/>
              <a:buNone/>
              <a:defRPr sz="5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713100" y="543301"/>
            <a:ext cx="1373100" cy="7413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5000"/>
              <a:buNone/>
              <a:defRPr sz="65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000"/>
              <a:buNone/>
              <a:defRPr sz="5000"/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713100" y="2208500"/>
            <a:ext cx="4450200" cy="4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BLANK_17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91" name="Google Shape;91;p21"/>
          <p:cNvSpPr txBox="1"/>
          <p:nvPr>
            <p:ph idx="1" type="body"/>
          </p:nvPr>
        </p:nvSpPr>
        <p:spPr>
          <a:xfrm>
            <a:off x="713100" y="1317450"/>
            <a:ext cx="3688200" cy="3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1"/>
          <p:cNvSpPr txBox="1"/>
          <p:nvPr>
            <p:ph idx="2" type="body"/>
          </p:nvPr>
        </p:nvSpPr>
        <p:spPr>
          <a:xfrm>
            <a:off x="4742700" y="1317450"/>
            <a:ext cx="3688200" cy="325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BLANK_5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2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95" name="Google Shape;95;p22"/>
          <p:cNvSpPr txBox="1"/>
          <p:nvPr>
            <p:ph idx="1" type="subTitle"/>
          </p:nvPr>
        </p:nvSpPr>
        <p:spPr>
          <a:xfrm>
            <a:off x="908301" y="3026892"/>
            <a:ext cx="2205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22"/>
          <p:cNvSpPr txBox="1"/>
          <p:nvPr>
            <p:ph idx="2" type="subTitle"/>
          </p:nvPr>
        </p:nvSpPr>
        <p:spPr>
          <a:xfrm>
            <a:off x="908301" y="3420492"/>
            <a:ext cx="2205600" cy="8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7" name="Google Shape;97;p22"/>
          <p:cNvSpPr txBox="1"/>
          <p:nvPr>
            <p:ph idx="3" type="subTitle"/>
          </p:nvPr>
        </p:nvSpPr>
        <p:spPr>
          <a:xfrm>
            <a:off x="3469926" y="3026892"/>
            <a:ext cx="2205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8" name="Google Shape;98;p22"/>
          <p:cNvSpPr txBox="1"/>
          <p:nvPr>
            <p:ph idx="4" type="subTitle"/>
          </p:nvPr>
        </p:nvSpPr>
        <p:spPr>
          <a:xfrm>
            <a:off x="3469926" y="3420492"/>
            <a:ext cx="2205600" cy="8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99" name="Google Shape;99;p22"/>
          <p:cNvSpPr txBox="1"/>
          <p:nvPr>
            <p:ph idx="5" type="subTitle"/>
          </p:nvPr>
        </p:nvSpPr>
        <p:spPr>
          <a:xfrm>
            <a:off x="6031551" y="3026892"/>
            <a:ext cx="22056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0" name="Google Shape;100;p22"/>
          <p:cNvSpPr txBox="1"/>
          <p:nvPr>
            <p:ph idx="6" type="subTitle"/>
          </p:nvPr>
        </p:nvSpPr>
        <p:spPr>
          <a:xfrm>
            <a:off x="6031551" y="3420492"/>
            <a:ext cx="2205600" cy="82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LANK_4"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03" name="Google Shape;103;p23"/>
          <p:cNvSpPr txBox="1"/>
          <p:nvPr>
            <p:ph idx="1" type="subTitle"/>
          </p:nvPr>
        </p:nvSpPr>
        <p:spPr>
          <a:xfrm>
            <a:off x="2020116" y="1664394"/>
            <a:ext cx="11535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4" name="Google Shape;104;p23"/>
          <p:cNvSpPr txBox="1"/>
          <p:nvPr>
            <p:ph idx="2" type="subTitle"/>
          </p:nvPr>
        </p:nvSpPr>
        <p:spPr>
          <a:xfrm>
            <a:off x="968141" y="2015267"/>
            <a:ext cx="22056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5" name="Google Shape;105;p23"/>
          <p:cNvSpPr txBox="1"/>
          <p:nvPr>
            <p:ph idx="3" type="subTitle"/>
          </p:nvPr>
        </p:nvSpPr>
        <p:spPr>
          <a:xfrm>
            <a:off x="5970766" y="1664394"/>
            <a:ext cx="11535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6" name="Google Shape;106;p23"/>
          <p:cNvSpPr txBox="1"/>
          <p:nvPr>
            <p:ph idx="4" type="subTitle"/>
          </p:nvPr>
        </p:nvSpPr>
        <p:spPr>
          <a:xfrm>
            <a:off x="5970766" y="2015267"/>
            <a:ext cx="22056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23"/>
          <p:cNvSpPr txBox="1"/>
          <p:nvPr>
            <p:ph idx="5" type="subTitle"/>
          </p:nvPr>
        </p:nvSpPr>
        <p:spPr>
          <a:xfrm>
            <a:off x="2020116" y="3134575"/>
            <a:ext cx="11535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8" name="Google Shape;108;p23"/>
          <p:cNvSpPr txBox="1"/>
          <p:nvPr>
            <p:ph idx="6" type="subTitle"/>
          </p:nvPr>
        </p:nvSpPr>
        <p:spPr>
          <a:xfrm>
            <a:off x="968141" y="3485573"/>
            <a:ext cx="22056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9" name="Google Shape;109;p23"/>
          <p:cNvSpPr txBox="1"/>
          <p:nvPr>
            <p:ph idx="7" type="subTitle"/>
          </p:nvPr>
        </p:nvSpPr>
        <p:spPr>
          <a:xfrm>
            <a:off x="5970766" y="3134575"/>
            <a:ext cx="11535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0" name="Google Shape;110;p23"/>
          <p:cNvSpPr txBox="1"/>
          <p:nvPr>
            <p:ph idx="8" type="subTitle"/>
          </p:nvPr>
        </p:nvSpPr>
        <p:spPr>
          <a:xfrm>
            <a:off x="5970766" y="3485573"/>
            <a:ext cx="2205600" cy="78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BLANK_14"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13" name="Google Shape;113;p24"/>
          <p:cNvSpPr txBox="1"/>
          <p:nvPr>
            <p:ph idx="1" type="subTitle"/>
          </p:nvPr>
        </p:nvSpPr>
        <p:spPr>
          <a:xfrm>
            <a:off x="2372689" y="1927359"/>
            <a:ext cx="20136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4" name="Google Shape;114;p24"/>
          <p:cNvSpPr txBox="1"/>
          <p:nvPr>
            <p:ph idx="2" type="subTitle"/>
          </p:nvPr>
        </p:nvSpPr>
        <p:spPr>
          <a:xfrm>
            <a:off x="2372689" y="2278234"/>
            <a:ext cx="20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24"/>
          <p:cNvSpPr txBox="1"/>
          <p:nvPr>
            <p:ph idx="3" type="subTitle"/>
          </p:nvPr>
        </p:nvSpPr>
        <p:spPr>
          <a:xfrm>
            <a:off x="6079914" y="1927359"/>
            <a:ext cx="20136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6" name="Google Shape;116;p24"/>
          <p:cNvSpPr txBox="1"/>
          <p:nvPr>
            <p:ph idx="4" type="subTitle"/>
          </p:nvPr>
        </p:nvSpPr>
        <p:spPr>
          <a:xfrm>
            <a:off x="6079914" y="2278234"/>
            <a:ext cx="20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7" name="Google Shape;117;p24"/>
          <p:cNvSpPr txBox="1"/>
          <p:nvPr>
            <p:ph idx="5" type="subTitle"/>
          </p:nvPr>
        </p:nvSpPr>
        <p:spPr>
          <a:xfrm>
            <a:off x="2372689" y="3557562"/>
            <a:ext cx="20136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8" name="Google Shape;118;p24"/>
          <p:cNvSpPr txBox="1"/>
          <p:nvPr>
            <p:ph idx="6" type="subTitle"/>
          </p:nvPr>
        </p:nvSpPr>
        <p:spPr>
          <a:xfrm>
            <a:off x="2372689" y="3908561"/>
            <a:ext cx="20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9" name="Google Shape;119;p24"/>
          <p:cNvSpPr txBox="1"/>
          <p:nvPr>
            <p:ph idx="7" type="subTitle"/>
          </p:nvPr>
        </p:nvSpPr>
        <p:spPr>
          <a:xfrm>
            <a:off x="6079914" y="3557562"/>
            <a:ext cx="2013600" cy="351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0" name="Google Shape;120;p24"/>
          <p:cNvSpPr txBox="1"/>
          <p:nvPr>
            <p:ph idx="8" type="subTitle"/>
          </p:nvPr>
        </p:nvSpPr>
        <p:spPr>
          <a:xfrm>
            <a:off x="6079914" y="3908561"/>
            <a:ext cx="2013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BLANK_15"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2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23" name="Google Shape;123;p25"/>
          <p:cNvSpPr txBox="1"/>
          <p:nvPr>
            <p:ph idx="2" type="title"/>
          </p:nvPr>
        </p:nvSpPr>
        <p:spPr>
          <a:xfrm>
            <a:off x="774079" y="3071843"/>
            <a:ext cx="1776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4" name="Google Shape;124;p25"/>
          <p:cNvSpPr txBox="1"/>
          <p:nvPr>
            <p:ph idx="1" type="subTitle"/>
          </p:nvPr>
        </p:nvSpPr>
        <p:spPr>
          <a:xfrm>
            <a:off x="774079" y="3451163"/>
            <a:ext cx="17763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5" name="Google Shape;125;p25"/>
          <p:cNvSpPr txBox="1"/>
          <p:nvPr>
            <p:ph idx="3" type="title"/>
          </p:nvPr>
        </p:nvSpPr>
        <p:spPr>
          <a:xfrm>
            <a:off x="2714080" y="3071843"/>
            <a:ext cx="1776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6" name="Google Shape;126;p25"/>
          <p:cNvSpPr txBox="1"/>
          <p:nvPr>
            <p:ph idx="4" type="subTitle"/>
          </p:nvPr>
        </p:nvSpPr>
        <p:spPr>
          <a:xfrm>
            <a:off x="2714080" y="3451163"/>
            <a:ext cx="17763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7" name="Google Shape;127;p25"/>
          <p:cNvSpPr txBox="1"/>
          <p:nvPr>
            <p:ph idx="5" type="title"/>
          </p:nvPr>
        </p:nvSpPr>
        <p:spPr>
          <a:xfrm>
            <a:off x="4654074" y="3071843"/>
            <a:ext cx="1776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28" name="Google Shape;128;p25"/>
          <p:cNvSpPr txBox="1"/>
          <p:nvPr>
            <p:ph idx="6" type="subTitle"/>
          </p:nvPr>
        </p:nvSpPr>
        <p:spPr>
          <a:xfrm>
            <a:off x="4654074" y="3451163"/>
            <a:ext cx="17763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9" name="Google Shape;129;p25"/>
          <p:cNvSpPr txBox="1"/>
          <p:nvPr>
            <p:ph idx="7" type="title"/>
          </p:nvPr>
        </p:nvSpPr>
        <p:spPr>
          <a:xfrm>
            <a:off x="6594075" y="3071843"/>
            <a:ext cx="17763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0" name="Google Shape;130;p25"/>
          <p:cNvSpPr txBox="1"/>
          <p:nvPr>
            <p:ph idx="8" type="subTitle"/>
          </p:nvPr>
        </p:nvSpPr>
        <p:spPr>
          <a:xfrm>
            <a:off x="6594075" y="3451163"/>
            <a:ext cx="1776300" cy="769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BLANK_3"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33" name="Google Shape;133;p26"/>
          <p:cNvSpPr txBox="1"/>
          <p:nvPr>
            <p:ph idx="2" type="title"/>
          </p:nvPr>
        </p:nvSpPr>
        <p:spPr>
          <a:xfrm>
            <a:off x="2272855" y="1366950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4" name="Google Shape;134;p26"/>
          <p:cNvSpPr txBox="1"/>
          <p:nvPr>
            <p:ph idx="1" type="subTitle"/>
          </p:nvPr>
        </p:nvSpPr>
        <p:spPr>
          <a:xfrm>
            <a:off x="2272855" y="1731038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5" name="Google Shape;135;p26"/>
          <p:cNvSpPr txBox="1"/>
          <p:nvPr>
            <p:ph idx="3" type="title"/>
          </p:nvPr>
        </p:nvSpPr>
        <p:spPr>
          <a:xfrm>
            <a:off x="5896955" y="3588081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6" name="Google Shape;136;p26"/>
          <p:cNvSpPr txBox="1"/>
          <p:nvPr>
            <p:ph idx="4" type="subTitle"/>
          </p:nvPr>
        </p:nvSpPr>
        <p:spPr>
          <a:xfrm>
            <a:off x="5896955" y="3952739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7" name="Google Shape;137;p26"/>
          <p:cNvSpPr txBox="1"/>
          <p:nvPr>
            <p:ph idx="5" type="title"/>
          </p:nvPr>
        </p:nvSpPr>
        <p:spPr>
          <a:xfrm>
            <a:off x="5896955" y="1366950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38" name="Google Shape;138;p26"/>
          <p:cNvSpPr txBox="1"/>
          <p:nvPr>
            <p:ph idx="6" type="subTitle"/>
          </p:nvPr>
        </p:nvSpPr>
        <p:spPr>
          <a:xfrm>
            <a:off x="5896955" y="1731038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9" name="Google Shape;139;p26"/>
          <p:cNvSpPr txBox="1"/>
          <p:nvPr>
            <p:ph idx="7" type="title"/>
          </p:nvPr>
        </p:nvSpPr>
        <p:spPr>
          <a:xfrm>
            <a:off x="2272855" y="2477515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0" name="Google Shape;140;p26"/>
          <p:cNvSpPr txBox="1"/>
          <p:nvPr>
            <p:ph idx="8" type="subTitle"/>
          </p:nvPr>
        </p:nvSpPr>
        <p:spPr>
          <a:xfrm>
            <a:off x="2272855" y="2841888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1" name="Google Shape;141;p26"/>
          <p:cNvSpPr txBox="1"/>
          <p:nvPr>
            <p:ph idx="9" type="title"/>
          </p:nvPr>
        </p:nvSpPr>
        <p:spPr>
          <a:xfrm>
            <a:off x="2272855" y="3588080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2" name="Google Shape;142;p26"/>
          <p:cNvSpPr txBox="1"/>
          <p:nvPr>
            <p:ph idx="13" type="subTitle"/>
          </p:nvPr>
        </p:nvSpPr>
        <p:spPr>
          <a:xfrm>
            <a:off x="2272855" y="3952739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3" name="Google Shape;143;p26"/>
          <p:cNvSpPr txBox="1"/>
          <p:nvPr>
            <p:ph idx="14" type="title"/>
          </p:nvPr>
        </p:nvSpPr>
        <p:spPr>
          <a:xfrm>
            <a:off x="5896955" y="2477515"/>
            <a:ext cx="1264800" cy="364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44" name="Google Shape;144;p26"/>
          <p:cNvSpPr txBox="1"/>
          <p:nvPr>
            <p:ph idx="15" type="subTitle"/>
          </p:nvPr>
        </p:nvSpPr>
        <p:spPr>
          <a:xfrm>
            <a:off x="5896955" y="2841888"/>
            <a:ext cx="1927800" cy="55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LANK_9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27"/>
          <p:cNvSpPr txBox="1"/>
          <p:nvPr>
            <p:ph hasCustomPrompt="1" type="title"/>
          </p:nvPr>
        </p:nvSpPr>
        <p:spPr>
          <a:xfrm>
            <a:off x="838875" y="2343453"/>
            <a:ext cx="2209200" cy="8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7" name="Google Shape;147;p27"/>
          <p:cNvSpPr txBox="1"/>
          <p:nvPr>
            <p:ph hasCustomPrompt="1" idx="2" type="title"/>
          </p:nvPr>
        </p:nvSpPr>
        <p:spPr>
          <a:xfrm>
            <a:off x="3467400" y="2343453"/>
            <a:ext cx="2209200" cy="8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8" name="Google Shape;148;p27"/>
          <p:cNvSpPr txBox="1"/>
          <p:nvPr>
            <p:ph hasCustomPrompt="1" idx="3" type="title"/>
          </p:nvPr>
        </p:nvSpPr>
        <p:spPr>
          <a:xfrm>
            <a:off x="6095925" y="2343453"/>
            <a:ext cx="2209200" cy="82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60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500"/>
              <a:buNone/>
              <a:defRPr sz="45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9" name="Google Shape;149;p27"/>
          <p:cNvSpPr txBox="1"/>
          <p:nvPr>
            <p:ph idx="4" type="title"/>
          </p:nvPr>
        </p:nvSpPr>
        <p:spPr>
          <a:xfrm>
            <a:off x="838875" y="3282205"/>
            <a:ext cx="22092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0" name="Google Shape;150;p27"/>
          <p:cNvSpPr txBox="1"/>
          <p:nvPr>
            <p:ph idx="1" type="subTitle"/>
          </p:nvPr>
        </p:nvSpPr>
        <p:spPr>
          <a:xfrm>
            <a:off x="838875" y="3644714"/>
            <a:ext cx="22092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1" name="Google Shape;151;p27"/>
          <p:cNvSpPr txBox="1"/>
          <p:nvPr>
            <p:ph idx="5" type="title"/>
          </p:nvPr>
        </p:nvSpPr>
        <p:spPr>
          <a:xfrm>
            <a:off x="3467400" y="3282205"/>
            <a:ext cx="22092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2" name="Google Shape;152;p27"/>
          <p:cNvSpPr txBox="1"/>
          <p:nvPr>
            <p:ph idx="6" type="subTitle"/>
          </p:nvPr>
        </p:nvSpPr>
        <p:spPr>
          <a:xfrm>
            <a:off x="3467400" y="3644714"/>
            <a:ext cx="22092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3" name="Google Shape;153;p27"/>
          <p:cNvSpPr txBox="1"/>
          <p:nvPr>
            <p:ph idx="7" type="title"/>
          </p:nvPr>
        </p:nvSpPr>
        <p:spPr>
          <a:xfrm>
            <a:off x="6095925" y="3282205"/>
            <a:ext cx="2209200" cy="379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None/>
              <a:defRPr sz="18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4" name="Google Shape;154;p27"/>
          <p:cNvSpPr txBox="1"/>
          <p:nvPr>
            <p:ph idx="8" type="subTitle"/>
          </p:nvPr>
        </p:nvSpPr>
        <p:spPr>
          <a:xfrm>
            <a:off x="6095925" y="3644714"/>
            <a:ext cx="2209200" cy="82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5" name="Google Shape;155;p27"/>
          <p:cNvSpPr txBox="1"/>
          <p:nvPr>
            <p:ph idx="9"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BLANK_2"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28"/>
          <p:cNvSpPr txBox="1"/>
          <p:nvPr>
            <p:ph type="title"/>
          </p:nvPr>
        </p:nvSpPr>
        <p:spPr>
          <a:xfrm>
            <a:off x="713100" y="1201112"/>
            <a:ext cx="3787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58" name="Google Shape;158;p28"/>
          <p:cNvSpPr txBox="1"/>
          <p:nvPr>
            <p:ph idx="1" type="subTitle"/>
          </p:nvPr>
        </p:nvSpPr>
        <p:spPr>
          <a:xfrm>
            <a:off x="713100" y="1841262"/>
            <a:ext cx="3425700" cy="210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BLANK_13"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29"/>
          <p:cNvSpPr txBox="1"/>
          <p:nvPr>
            <p:ph type="title"/>
          </p:nvPr>
        </p:nvSpPr>
        <p:spPr>
          <a:xfrm>
            <a:off x="4489100" y="1622525"/>
            <a:ext cx="4020300" cy="100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61" name="Google Shape;161;p29"/>
          <p:cNvSpPr txBox="1"/>
          <p:nvPr>
            <p:ph idx="1" type="subTitle"/>
          </p:nvPr>
        </p:nvSpPr>
        <p:spPr>
          <a:xfrm>
            <a:off x="4489095" y="2691754"/>
            <a:ext cx="3425700" cy="823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BLANK_18"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3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64" name="Google Shape;164;p30"/>
          <p:cNvSpPr txBox="1"/>
          <p:nvPr>
            <p:ph idx="1" type="body"/>
          </p:nvPr>
        </p:nvSpPr>
        <p:spPr>
          <a:xfrm>
            <a:off x="713100" y="1317450"/>
            <a:ext cx="4199700" cy="1475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 sz="1400"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17" name="Google Shape;17;p4"/>
          <p:cNvSpPr txBox="1"/>
          <p:nvPr>
            <p:ph idx="1" type="body"/>
          </p:nvPr>
        </p:nvSpPr>
        <p:spPr>
          <a:xfrm>
            <a:off x="713100" y="1160389"/>
            <a:ext cx="7717800" cy="513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BLANK_10"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31"/>
          <p:cNvSpPr txBox="1"/>
          <p:nvPr>
            <p:ph type="title"/>
          </p:nvPr>
        </p:nvSpPr>
        <p:spPr>
          <a:xfrm>
            <a:off x="713225" y="709903"/>
            <a:ext cx="3770400" cy="955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 sz="6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9pPr>
          </a:lstStyle>
          <a:p/>
        </p:txBody>
      </p:sp>
      <p:sp>
        <p:nvSpPr>
          <p:cNvPr id="167" name="Google Shape;167;p31"/>
          <p:cNvSpPr txBox="1"/>
          <p:nvPr>
            <p:ph idx="1" type="subTitle"/>
          </p:nvPr>
        </p:nvSpPr>
        <p:spPr>
          <a:xfrm>
            <a:off x="713100" y="1766050"/>
            <a:ext cx="3148200" cy="1030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8" name="Google Shape;168;p31"/>
          <p:cNvSpPr txBox="1"/>
          <p:nvPr/>
        </p:nvSpPr>
        <p:spPr>
          <a:xfrm>
            <a:off x="713100" y="3509320"/>
            <a:ext cx="3356400" cy="596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Credits: This presentation template was created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including icons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, infographics &amp; images by </a:t>
            </a:r>
            <a:r>
              <a:rPr b="1" lang="en" sz="1200">
                <a:solidFill>
                  <a:schemeClr val="dk1"/>
                </a:solidFill>
                <a:uFill>
                  <a:noFill/>
                </a:uFill>
                <a:latin typeface="Source Sans Pro"/>
                <a:ea typeface="Source Sans Pro"/>
                <a:cs typeface="Source Sans Pro"/>
                <a:sym typeface="Source Sans Pr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endParaRPr sz="12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BLANK_12">
    <p:bg>
      <p:bgPr>
        <a:solidFill>
          <a:schemeClr val="dk2"/>
        </a:solidFill>
      </p:bgPr>
    </p:bg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BLANK_11"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1512687" y="2862197"/>
            <a:ext cx="264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1512688" y="3255797"/>
            <a:ext cx="26445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4986812" y="2862197"/>
            <a:ext cx="26445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solidFill>
                  <a:schemeClr val="dk2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4986813" y="3255797"/>
            <a:ext cx="2644500" cy="9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type="title"/>
          </p:nvPr>
        </p:nvSpPr>
        <p:spPr>
          <a:xfrm>
            <a:off x="4699769" y="1641984"/>
            <a:ext cx="3678000" cy="999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  <p:sp>
        <p:nvSpPr>
          <p:cNvPr id="28" name="Google Shape;28;p7"/>
          <p:cNvSpPr txBox="1"/>
          <p:nvPr>
            <p:ph idx="1" type="subTitle"/>
          </p:nvPr>
        </p:nvSpPr>
        <p:spPr>
          <a:xfrm>
            <a:off x="4699769" y="2723659"/>
            <a:ext cx="3442500" cy="78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1021170" y="950575"/>
            <a:ext cx="7101900" cy="1152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70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3578600" y="3299750"/>
            <a:ext cx="4850700" cy="1305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4508100" y="2521275"/>
            <a:ext cx="3921300" cy="68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200"/>
              <a:buNone/>
              <a:defRPr sz="3600">
                <a:solidFill>
                  <a:schemeClr val="lt1"/>
                </a:solidFill>
                <a:highlight>
                  <a:schemeClr val="dk2"/>
                </a:highlight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idx="1" type="body"/>
          </p:nvPr>
        </p:nvSpPr>
        <p:spPr>
          <a:xfrm>
            <a:off x="816150" y="4063551"/>
            <a:ext cx="7511700" cy="600000"/>
          </a:xfrm>
          <a:prstGeom prst="rect">
            <a:avLst/>
          </a:prstGeom>
          <a:solidFill>
            <a:schemeClr val="dk2"/>
          </a:solidFill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3200">
                <a:solidFill>
                  <a:schemeClr val="lt1"/>
                </a:solidFill>
                <a:highlight>
                  <a:schemeClr val="dk2"/>
                </a:highlight>
                <a:latin typeface="Manrope"/>
                <a:ea typeface="Manrope"/>
                <a:cs typeface="Manrope"/>
                <a:sym typeface="Manrope"/>
              </a:defRPr>
            </a:lvl1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3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2" Type="http://schemas.openxmlformats.org/officeDocument/2006/relationships/slideLayout" Target="../slideLayouts/slideLayout32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Manrope"/>
              <a:buNone/>
              <a:defRPr sz="3200">
                <a:solidFill>
                  <a:schemeClr val="dk1"/>
                </a:solidFill>
                <a:latin typeface="Manrope"/>
                <a:ea typeface="Manrope"/>
                <a:cs typeface="Manrope"/>
                <a:sym typeface="Manrope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13100" y="1152475"/>
            <a:ext cx="77178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Source Sans Pro"/>
              <a:buChar char="●"/>
              <a:defRPr sz="18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1pPr>
            <a:lvl2pPr indent="-317500" lvl="1" marL="914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2pPr>
            <a:lvl3pPr indent="-317500" lvl="2" marL="1371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3pPr>
            <a:lvl4pPr indent="-317500" lvl="3" marL="1828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4pPr>
            <a:lvl5pPr indent="-317500" lvl="4" marL="22860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5pPr>
            <a:lvl6pPr indent="-317500" lvl="5" marL="2743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6pPr>
            <a:lvl7pPr indent="-317500" lvl="6" marL="32004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●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7pPr>
            <a:lvl8pPr indent="-317500" lvl="7" marL="3657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○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8pPr>
            <a:lvl9pPr indent="-317500" lvl="8" marL="411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Source Sans Pro"/>
              <a:buChar char="■"/>
              <a:defRPr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30.png"/><Relationship Id="rId4" Type="http://schemas.openxmlformats.org/officeDocument/2006/relationships/image" Target="../media/image24.png"/><Relationship Id="rId5" Type="http://schemas.openxmlformats.org/officeDocument/2006/relationships/image" Target="../media/image2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7.png"/><Relationship Id="rId4" Type="http://schemas.openxmlformats.org/officeDocument/2006/relationships/image" Target="../media/image14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4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35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2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3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25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Relationship Id="rId4" Type="http://schemas.openxmlformats.org/officeDocument/2006/relationships/image" Target="../media/image29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9.png"/><Relationship Id="rId4" Type="http://schemas.openxmlformats.org/officeDocument/2006/relationships/image" Target="../media/image2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hyperlink" Target="https://www.kaggle.com/datasets/oleksiimartusiuk/bts-january-2024-commercial-flights-data/data" TargetMode="External"/><Relationship Id="rId4" Type="http://schemas.openxmlformats.org/officeDocument/2006/relationships/hyperlink" Target="https://openflights.org/data.php" TargetMode="External"/><Relationship Id="rId5" Type="http://schemas.openxmlformats.org/officeDocument/2006/relationships/hyperlink" Target="https://www.transportation.gov/policy/aviation-policy/domestic-airline-consumer-airfare-report" TargetMode="External"/><Relationship Id="rId6" Type="http://schemas.openxmlformats.org/officeDocument/2006/relationships/image" Target="../media/image2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22.png"/><Relationship Id="rId4" Type="http://schemas.openxmlformats.org/officeDocument/2006/relationships/image" Target="../media/image2.png"/><Relationship Id="rId5" Type="http://schemas.openxmlformats.org/officeDocument/2006/relationships/image" Target="../media/image16.png"/><Relationship Id="rId6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3.png"/><Relationship Id="rId4" Type="http://schemas.openxmlformats.org/officeDocument/2006/relationships/image" Target="../media/image15.png"/><Relationship Id="rId5" Type="http://schemas.openxmlformats.org/officeDocument/2006/relationships/image" Target="../media/image6.png"/><Relationship Id="rId6" Type="http://schemas.openxmlformats.org/officeDocument/2006/relationships/image" Target="../media/image1.png"/><Relationship Id="rId7" Type="http://schemas.openxmlformats.org/officeDocument/2006/relationships/image" Target="../media/image7.png"/><Relationship Id="rId8" Type="http://schemas.openxmlformats.org/officeDocument/2006/relationships/image" Target="../media/image1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9.jpg"/><Relationship Id="rId4" Type="http://schemas.openxmlformats.org/officeDocument/2006/relationships/image" Target="../media/image4.jpg"/><Relationship Id="rId5" Type="http://schemas.openxmlformats.org/officeDocument/2006/relationships/image" Target="../media/image10.jpg"/><Relationship Id="rId6" Type="http://schemas.openxmlformats.org/officeDocument/2006/relationships/image" Target="../media/image3.jpg"/><Relationship Id="rId7" Type="http://schemas.openxmlformats.org/officeDocument/2006/relationships/image" Target="../media/image17.jpg"/><Relationship Id="rId8" Type="http://schemas.openxmlformats.org/officeDocument/2006/relationships/image" Target="../media/image20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34"/>
          <p:cNvSpPr txBox="1"/>
          <p:nvPr>
            <p:ph type="ctrTitle"/>
          </p:nvPr>
        </p:nvSpPr>
        <p:spPr>
          <a:xfrm>
            <a:off x="713100" y="2177150"/>
            <a:ext cx="6964200" cy="1973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Commercial</a:t>
            </a:r>
            <a:endParaRPr sz="59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5900"/>
              <a:t>Flight</a:t>
            </a:r>
            <a:r>
              <a:rPr lang="en" sz="5900"/>
              <a:t> Analysis</a:t>
            </a:r>
            <a:endParaRPr sz="5900"/>
          </a:p>
        </p:txBody>
      </p:sp>
      <p:sp>
        <p:nvSpPr>
          <p:cNvPr id="176" name="Google Shape;176;p34"/>
          <p:cNvSpPr txBox="1"/>
          <p:nvPr>
            <p:ph idx="1" type="subTitle"/>
          </p:nvPr>
        </p:nvSpPr>
        <p:spPr>
          <a:xfrm>
            <a:off x="713100" y="4218900"/>
            <a:ext cx="8188800" cy="373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Aisyah Amatul Ghina  |  Manuel Ramos  |  Marco Moras  |  Maurits Siemonsma</a:t>
            </a:r>
            <a:endParaRPr/>
          </a:p>
        </p:txBody>
      </p:sp>
      <p:pic>
        <p:nvPicPr>
          <p:cNvPr id="177" name="Google Shape;177;p34"/>
          <p:cNvPicPr preferRelativeResize="0"/>
          <p:nvPr/>
        </p:nvPicPr>
        <p:blipFill rotWithShape="1">
          <a:blip r:embed="rId3">
            <a:alphaModFix/>
          </a:blip>
          <a:srcRect b="18215" l="3174" r="2056" t="16283"/>
          <a:stretch/>
        </p:blipFill>
        <p:spPr>
          <a:xfrm rot="379241">
            <a:off x="2257102" y="366365"/>
            <a:ext cx="7105123" cy="259856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/>
              <a:t>Reliability / On-time  Performance (continued)</a:t>
            </a:r>
            <a:endParaRPr sz="24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9" name="Google Shape;259;p43"/>
          <p:cNvSpPr txBox="1"/>
          <p:nvPr>
            <p:ph idx="1" type="body"/>
          </p:nvPr>
        </p:nvSpPr>
        <p:spPr>
          <a:xfrm>
            <a:off x="5733750" y="1160470"/>
            <a:ext cx="2697300" cy="3670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Statistics of average delays [:]</a:t>
            </a:r>
            <a:endParaRPr b="1"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Mean: 30 minutes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Minimum: 7 minutes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Maximum: 109 minutes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Median: 26 minutes</a:t>
            </a:r>
            <a:endParaRPr/>
          </a:p>
        </p:txBody>
      </p:sp>
      <p:pic>
        <p:nvPicPr>
          <p:cNvPr id="260" name="Google Shape;260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96974" y="1246097"/>
            <a:ext cx="4665677" cy="34992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5" name="Google Shape;265;p44"/>
          <p:cNvPicPr preferRelativeResize="0"/>
          <p:nvPr/>
        </p:nvPicPr>
        <p:blipFill rotWithShape="1">
          <a:blip r:embed="rId3">
            <a:alphaModFix/>
          </a:blip>
          <a:srcRect b="0" l="0" r="0" t="7364"/>
          <a:stretch/>
        </p:blipFill>
        <p:spPr>
          <a:xfrm>
            <a:off x="324500" y="968675"/>
            <a:ext cx="8495002" cy="3965349"/>
          </a:xfrm>
          <a:prstGeom prst="rect">
            <a:avLst/>
          </a:prstGeom>
          <a:noFill/>
          <a:ln>
            <a:noFill/>
          </a:ln>
        </p:spPr>
      </p:pic>
      <p:sp>
        <p:nvSpPr>
          <p:cNvPr id="266" name="Google Shape;266;p44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Delayed Analysis</a:t>
            </a:r>
            <a:endParaRPr/>
          </a:p>
        </p:txBody>
      </p:sp>
      <p:cxnSp>
        <p:nvCxnSpPr>
          <p:cNvPr id="267" name="Google Shape;267;p44"/>
          <p:cNvCxnSpPr/>
          <p:nvPr/>
        </p:nvCxnSpPr>
        <p:spPr>
          <a:xfrm>
            <a:off x="881075" y="2393150"/>
            <a:ext cx="72033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268" name="Google Shape;268;p44"/>
          <p:cNvSpPr txBox="1"/>
          <p:nvPr>
            <p:ph type="title"/>
          </p:nvPr>
        </p:nvSpPr>
        <p:spPr>
          <a:xfrm>
            <a:off x="7759200" y="2119925"/>
            <a:ext cx="1384800" cy="74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>
                <a:highlight>
                  <a:srgbClr val="00CC96"/>
                </a:highlight>
              </a:rPr>
              <a:t>Average of Small Delay</a:t>
            </a:r>
            <a:endParaRPr sz="1500">
              <a:highlight>
                <a:srgbClr val="00CC96"/>
              </a:highlight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3" name="Google Shape;273;p45"/>
          <p:cNvPicPr preferRelativeResize="0"/>
          <p:nvPr/>
        </p:nvPicPr>
        <p:blipFill rotWithShape="1">
          <a:blip r:embed="rId3">
            <a:alphaModFix/>
          </a:blip>
          <a:srcRect b="1904" l="0" r="0" t="1914"/>
          <a:stretch/>
        </p:blipFill>
        <p:spPr>
          <a:xfrm>
            <a:off x="832525" y="1577525"/>
            <a:ext cx="3354525" cy="13663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5"/>
          <p:cNvPicPr preferRelativeResize="0"/>
          <p:nvPr/>
        </p:nvPicPr>
        <p:blipFill rotWithShape="1">
          <a:blip r:embed="rId4">
            <a:alphaModFix/>
          </a:blip>
          <a:srcRect b="0" l="219" r="209" t="0"/>
          <a:stretch/>
        </p:blipFill>
        <p:spPr>
          <a:xfrm>
            <a:off x="4816798" y="1619863"/>
            <a:ext cx="3820214" cy="128167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Delayed Analysis</a:t>
            </a:r>
            <a:endParaRPr/>
          </a:p>
        </p:txBody>
      </p:sp>
      <p:sp>
        <p:nvSpPr>
          <p:cNvPr id="276" name="Google Shape;276;p45"/>
          <p:cNvSpPr/>
          <p:nvPr/>
        </p:nvSpPr>
        <p:spPr>
          <a:xfrm>
            <a:off x="4709550" y="3178975"/>
            <a:ext cx="4148700" cy="14367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968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More than half of </a:t>
            </a:r>
            <a:r>
              <a:rPr b="1" lang="en" sz="1300"/>
              <a:t>Air Wisconsin</a:t>
            </a:r>
            <a:r>
              <a:rPr lang="en" sz="1300"/>
              <a:t> flights were </a:t>
            </a:r>
            <a:r>
              <a:rPr b="1" lang="en" sz="1300"/>
              <a:t>delayed</a:t>
            </a:r>
            <a:r>
              <a:rPr lang="en" sz="1300"/>
              <a:t> and most of it were </a:t>
            </a:r>
            <a:r>
              <a:rPr b="1" lang="en" sz="1300"/>
              <a:t>large delays</a:t>
            </a:r>
            <a:r>
              <a:rPr lang="en" sz="1300"/>
              <a:t>.</a:t>
            </a:r>
            <a:endParaRPr sz="1300"/>
          </a:p>
          <a:p>
            <a:pPr indent="-19685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One of the leading airlines, </a:t>
            </a:r>
            <a:r>
              <a:rPr b="1" lang="en" sz="1300"/>
              <a:t>SkyWest</a:t>
            </a:r>
            <a:r>
              <a:rPr lang="en" sz="1300"/>
              <a:t>, is among the worst airlines with </a:t>
            </a:r>
            <a:r>
              <a:rPr b="1" lang="en" sz="1300"/>
              <a:t>large delays</a:t>
            </a:r>
            <a:r>
              <a:rPr lang="en" sz="1300"/>
              <a:t>. </a:t>
            </a:r>
            <a:endParaRPr sz="1300"/>
          </a:p>
        </p:txBody>
      </p:sp>
      <p:sp>
        <p:nvSpPr>
          <p:cNvPr id="277" name="Google Shape;277;p45"/>
          <p:cNvSpPr txBox="1"/>
          <p:nvPr/>
        </p:nvSpPr>
        <p:spPr>
          <a:xfrm>
            <a:off x="238125" y="1303025"/>
            <a:ext cx="43995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Worst Airlines - % Delays out of Total Flights</a:t>
            </a:r>
            <a:endParaRPr sz="16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8" name="Google Shape;278;p45"/>
          <p:cNvSpPr txBox="1"/>
          <p:nvPr/>
        </p:nvSpPr>
        <p:spPr>
          <a:xfrm>
            <a:off x="4527150" y="1303025"/>
            <a:ext cx="43995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Worst Airlines - Large Delays (&gt;45 mins)</a:t>
            </a:r>
            <a:endParaRPr sz="16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279" name="Google Shape;279;p45"/>
          <p:cNvSpPr txBox="1"/>
          <p:nvPr/>
        </p:nvSpPr>
        <p:spPr>
          <a:xfrm>
            <a:off x="310038" y="3098500"/>
            <a:ext cx="43995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Worst Airlines - Medium Delays (</a:t>
            </a:r>
            <a:r>
              <a:rPr lang="en" sz="16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15-45 mins)</a:t>
            </a:r>
            <a:endParaRPr sz="16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80" name="Google Shape;280;p45"/>
          <p:cNvPicPr preferRelativeResize="0"/>
          <p:nvPr/>
        </p:nvPicPr>
        <p:blipFill rotWithShape="1">
          <a:blip r:embed="rId5">
            <a:alphaModFix/>
          </a:blip>
          <a:srcRect b="1811" l="0" r="0" t="1821"/>
          <a:stretch/>
        </p:blipFill>
        <p:spPr>
          <a:xfrm>
            <a:off x="582725" y="3409300"/>
            <a:ext cx="3854101" cy="12064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4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Delayed Analysis of Leading Airlines</a:t>
            </a:r>
            <a:endParaRPr/>
          </a:p>
        </p:txBody>
      </p:sp>
      <p:pic>
        <p:nvPicPr>
          <p:cNvPr id="286" name="Google Shape;286;p46"/>
          <p:cNvPicPr preferRelativeResize="0"/>
          <p:nvPr/>
        </p:nvPicPr>
        <p:blipFill rotWithShape="1">
          <a:blip r:embed="rId3">
            <a:alphaModFix/>
          </a:blip>
          <a:srcRect b="2280" l="0" r="0" t="2290"/>
          <a:stretch/>
        </p:blipFill>
        <p:spPr>
          <a:xfrm>
            <a:off x="833213" y="1623377"/>
            <a:ext cx="3923283" cy="1658275"/>
          </a:xfrm>
          <a:prstGeom prst="rect">
            <a:avLst/>
          </a:prstGeom>
          <a:noFill/>
          <a:ln>
            <a:noFill/>
          </a:ln>
        </p:spPr>
      </p:pic>
      <p:sp>
        <p:nvSpPr>
          <p:cNvPr id="287" name="Google Shape;287;p46"/>
          <p:cNvSpPr/>
          <p:nvPr/>
        </p:nvSpPr>
        <p:spPr>
          <a:xfrm>
            <a:off x="333963" y="3540625"/>
            <a:ext cx="4921800" cy="12870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1905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Among the leading airlines, </a:t>
            </a:r>
            <a:r>
              <a:rPr b="1" lang="en" sz="1200"/>
              <a:t>Southwest Airlines</a:t>
            </a:r>
            <a:r>
              <a:rPr lang="en" sz="1200"/>
              <a:t> and </a:t>
            </a:r>
            <a:r>
              <a:rPr b="1" lang="en" sz="1200"/>
              <a:t>American Airlines</a:t>
            </a:r>
            <a:r>
              <a:rPr lang="en" sz="1200"/>
              <a:t> have the most delayed flights.</a:t>
            </a:r>
            <a:endParaRPr sz="1200"/>
          </a:p>
          <a:p>
            <a:pPr indent="-1905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Most (</a:t>
            </a:r>
            <a:r>
              <a:rPr b="1" lang="en" sz="1200"/>
              <a:t>51%</a:t>
            </a:r>
            <a:r>
              <a:rPr lang="en" sz="1200"/>
              <a:t>) of </a:t>
            </a:r>
            <a:r>
              <a:rPr b="1" lang="en" sz="1200"/>
              <a:t>Southwest Airlines delays</a:t>
            </a:r>
            <a:r>
              <a:rPr lang="en" sz="1200"/>
              <a:t> were </a:t>
            </a:r>
            <a:r>
              <a:rPr b="1" lang="en" sz="1200"/>
              <a:t>small delays</a:t>
            </a:r>
            <a:r>
              <a:rPr lang="en" sz="1200"/>
              <a:t>.</a:t>
            </a:r>
            <a:endParaRPr sz="1200"/>
          </a:p>
          <a:p>
            <a:pPr indent="-190500" lvl="0" marL="1714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/>
              <a:t>Although </a:t>
            </a:r>
            <a:r>
              <a:rPr b="1" lang="en" sz="1200"/>
              <a:t>SkyWest</a:t>
            </a:r>
            <a:r>
              <a:rPr lang="en" sz="1200"/>
              <a:t> has the </a:t>
            </a:r>
            <a:r>
              <a:rPr b="1" lang="en" sz="1200"/>
              <a:t>lowest</a:t>
            </a:r>
            <a:r>
              <a:rPr lang="en" sz="1200"/>
              <a:t> percentage of </a:t>
            </a:r>
            <a:r>
              <a:rPr b="1" lang="en" sz="1200"/>
              <a:t>delayed flights</a:t>
            </a:r>
            <a:r>
              <a:rPr lang="en" sz="1200"/>
              <a:t>, most of the delays (</a:t>
            </a:r>
            <a:r>
              <a:rPr b="1" lang="en" sz="1200"/>
              <a:t>40%</a:t>
            </a:r>
            <a:r>
              <a:rPr lang="en" sz="1200"/>
              <a:t>) were </a:t>
            </a:r>
            <a:r>
              <a:rPr b="1" lang="en" sz="1200">
                <a:solidFill>
                  <a:srgbClr val="CC0000"/>
                </a:solidFill>
              </a:rPr>
              <a:t>large delays</a:t>
            </a:r>
            <a:r>
              <a:rPr lang="en" sz="1200"/>
              <a:t>.</a:t>
            </a:r>
            <a:endParaRPr sz="1200"/>
          </a:p>
        </p:txBody>
      </p:sp>
      <p:sp>
        <p:nvSpPr>
          <p:cNvPr id="288" name="Google Shape;288;p46"/>
          <p:cNvSpPr txBox="1"/>
          <p:nvPr/>
        </p:nvSpPr>
        <p:spPr>
          <a:xfrm>
            <a:off x="867811" y="1347063"/>
            <a:ext cx="3854100" cy="276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% Delayed out of  Total Flights</a:t>
            </a:r>
            <a:endParaRPr sz="16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89" name="Google Shape;289;p46"/>
          <p:cNvPicPr preferRelativeResize="0"/>
          <p:nvPr/>
        </p:nvPicPr>
        <p:blipFill rotWithShape="1">
          <a:blip r:embed="rId4">
            <a:alphaModFix/>
          </a:blip>
          <a:srcRect b="4388" l="0" r="0" t="0"/>
          <a:stretch/>
        </p:blipFill>
        <p:spPr>
          <a:xfrm>
            <a:off x="5527225" y="1264500"/>
            <a:ext cx="2981274" cy="3563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p47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Cancelled Flights</a:t>
            </a:r>
            <a:endParaRPr/>
          </a:p>
        </p:txBody>
      </p:sp>
      <p:sp>
        <p:nvSpPr>
          <p:cNvPr id="295" name="Google Shape;295;p47"/>
          <p:cNvSpPr txBox="1"/>
          <p:nvPr>
            <p:ph idx="1" type="body"/>
          </p:nvPr>
        </p:nvSpPr>
        <p:spPr>
          <a:xfrm>
            <a:off x="0" y="1820750"/>
            <a:ext cx="35781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Airlines with the highest number of cancelled flights: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Southwest Airlines (115,389)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American Airlines (77,346)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Delta Air Lines (74,384)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96" name="Google Shape;296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4650" y="1210800"/>
            <a:ext cx="5166374" cy="3869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0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4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Cancelled Flights</a:t>
            </a:r>
            <a:endParaRPr/>
          </a:p>
        </p:txBody>
      </p:sp>
      <p:sp>
        <p:nvSpPr>
          <p:cNvPr id="302" name="Google Shape;302;p48"/>
          <p:cNvSpPr txBox="1"/>
          <p:nvPr>
            <p:ph idx="1" type="body"/>
          </p:nvPr>
        </p:nvSpPr>
        <p:spPr>
          <a:xfrm>
            <a:off x="0" y="1820750"/>
            <a:ext cx="3578100" cy="211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Airlines with the highest % of cancelled flights: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Alaska Airlines (17%)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Air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Wisconsin (8%)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United Airlines (8%)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03" name="Google Shape;303;p4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04450" y="1459151"/>
            <a:ext cx="5739551" cy="3013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7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Cancelled Flights</a:t>
            </a:r>
            <a:endParaRPr/>
          </a:p>
        </p:txBody>
      </p:sp>
      <p:sp>
        <p:nvSpPr>
          <p:cNvPr id="309" name="Google Shape;309;p49"/>
          <p:cNvSpPr txBox="1"/>
          <p:nvPr>
            <p:ph idx="1" type="body"/>
          </p:nvPr>
        </p:nvSpPr>
        <p:spPr>
          <a:xfrm>
            <a:off x="0" y="1553090"/>
            <a:ext cx="3578100" cy="203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Cities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the highest number of cancelled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departing flights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Chicago (2,140)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NYC (1,670)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Washington (1,255)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0" name="Google Shape;310;p4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4375" y="1191425"/>
            <a:ext cx="4750151" cy="3794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50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Cancelled Flights</a:t>
            </a:r>
            <a:endParaRPr/>
          </a:p>
        </p:txBody>
      </p:sp>
      <p:sp>
        <p:nvSpPr>
          <p:cNvPr id="316" name="Google Shape;316;p50"/>
          <p:cNvSpPr txBox="1"/>
          <p:nvPr>
            <p:ph idx="1" type="body"/>
          </p:nvPr>
        </p:nvSpPr>
        <p:spPr>
          <a:xfrm>
            <a:off x="0" y="1559388"/>
            <a:ext cx="3578100" cy="202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Cities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with the highest number of cancelled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arriving flights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Chicago (2,216)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NYC (1,703)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Washington (1,271)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17" name="Google Shape;317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881600" y="1210800"/>
            <a:ext cx="4777900" cy="38166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p51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Conclusions &amp; Business Implications </a:t>
            </a:r>
            <a:endParaRPr/>
          </a:p>
        </p:txBody>
      </p:sp>
      <p:sp>
        <p:nvSpPr>
          <p:cNvPr id="323" name="Google Shape;323;p51"/>
          <p:cNvSpPr txBox="1"/>
          <p:nvPr>
            <p:ph idx="1" type="body"/>
          </p:nvPr>
        </p:nvSpPr>
        <p:spPr>
          <a:xfrm>
            <a:off x="713100" y="1355800"/>
            <a:ext cx="4335000" cy="3389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Among the top 5 leading airlines,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Southwest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Delta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have less risk in terms of delay flights. 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Among the leading airlines,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Southwest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American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have the most delayed flights.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Southwest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American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also have the most cancellations.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expected to see the same airlines at the top of the lists in all analyses since they have such a large share of the total market.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👍🏻Our advice is to fly with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Mid-West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or 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Gold Jet Airlines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you want to fly on time.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324" name="Google Shape;324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572026" y="1732525"/>
            <a:ext cx="3270149" cy="20438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52"/>
          <p:cNvSpPr/>
          <p:nvPr/>
        </p:nvSpPr>
        <p:spPr>
          <a:xfrm>
            <a:off x="677850" y="957800"/>
            <a:ext cx="3807900" cy="36162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Obstacle 1: loading large csv data into MySQL</a:t>
            </a:r>
            <a:endParaRPr sz="1600"/>
          </a:p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Obstacle 2: incorrect information in databases</a:t>
            </a:r>
            <a:endParaRPr sz="1600"/>
          </a:p>
          <a:p>
            <a:pPr indent="-330200" lvl="0" marL="457200" rtl="0" algn="ctr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AutoNum type="arabicParenR"/>
            </a:pPr>
            <a:r>
              <a:rPr lang="en" sz="1600"/>
              <a:t>Obstacle 3: data cleaning</a:t>
            </a:r>
            <a:endParaRPr sz="1600"/>
          </a:p>
        </p:txBody>
      </p:sp>
      <p:sp>
        <p:nvSpPr>
          <p:cNvPr id="330" name="Google Shape;330;p52"/>
          <p:cNvSpPr txBox="1"/>
          <p:nvPr>
            <p:ph type="title"/>
          </p:nvPr>
        </p:nvSpPr>
        <p:spPr>
          <a:xfrm>
            <a:off x="1094825" y="569494"/>
            <a:ext cx="296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Major Obstacle </a:t>
            </a:r>
            <a:endParaRPr sz="27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700"/>
          </a:p>
        </p:txBody>
      </p:sp>
      <p:sp>
        <p:nvSpPr>
          <p:cNvPr id="331" name="Google Shape;331;p52"/>
          <p:cNvSpPr/>
          <p:nvPr/>
        </p:nvSpPr>
        <p:spPr>
          <a:xfrm>
            <a:off x="4822925" y="957800"/>
            <a:ext cx="3807900" cy="36162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There may be alternative ways to working with large data files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Double or triple check the information source for the databases</a:t>
            </a:r>
            <a:endParaRPr sz="1600"/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" sz="1600"/>
              <a:t>Several steps needed for data normalization and this could have been implemented further</a:t>
            </a:r>
            <a:endParaRPr sz="1600"/>
          </a:p>
        </p:txBody>
      </p:sp>
      <p:sp>
        <p:nvSpPr>
          <p:cNvPr id="332" name="Google Shape;332;p52"/>
          <p:cNvSpPr txBox="1"/>
          <p:nvPr>
            <p:ph type="title"/>
          </p:nvPr>
        </p:nvSpPr>
        <p:spPr>
          <a:xfrm>
            <a:off x="5286575" y="569494"/>
            <a:ext cx="2962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700"/>
              <a:t>Lessons Learned</a:t>
            </a:r>
            <a:endParaRPr sz="27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35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Overview</a:t>
            </a:r>
            <a:endParaRPr/>
          </a:p>
        </p:txBody>
      </p:sp>
      <p:sp>
        <p:nvSpPr>
          <p:cNvPr id="183" name="Google Shape;183;p35"/>
          <p:cNvSpPr txBox="1"/>
          <p:nvPr>
            <p:ph idx="1" type="body"/>
          </p:nvPr>
        </p:nvSpPr>
        <p:spPr>
          <a:xfrm>
            <a:off x="271225" y="1646700"/>
            <a:ext cx="4581600" cy="323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Project objective: researching airlines based on records for flight delays and flight 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cancellations, and provide insights for frequent travelers or business travelers for their next flights.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are the most reliable airlines?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airlines have the most delays?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Which airlines have the most cancellations?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84" name="Google Shape;184;p35"/>
          <p:cNvPicPr preferRelativeResize="0"/>
          <p:nvPr/>
        </p:nvPicPr>
        <p:blipFill rotWithShape="1">
          <a:blip r:embed="rId3">
            <a:alphaModFix/>
          </a:blip>
          <a:srcRect b="0" l="23839" r="17543" t="0"/>
          <a:stretch/>
        </p:blipFill>
        <p:spPr>
          <a:xfrm>
            <a:off x="5124125" y="0"/>
            <a:ext cx="4019875" cy="5143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5" name="Google Shape;185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5400000">
            <a:off x="462101" y="4745477"/>
            <a:ext cx="293650" cy="331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53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Suggestions for further insights</a:t>
            </a:r>
            <a:endParaRPr/>
          </a:p>
        </p:txBody>
      </p:sp>
      <p:sp>
        <p:nvSpPr>
          <p:cNvPr id="338" name="Google Shape;338;p53"/>
          <p:cNvSpPr txBox="1"/>
          <p:nvPr>
            <p:ph idx="1" type="body"/>
          </p:nvPr>
        </p:nvSpPr>
        <p:spPr>
          <a:xfrm>
            <a:off x="713100" y="1160470"/>
            <a:ext cx="7717800" cy="364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Improve advice to include flight price considerations;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Analyse if on-time performance correlates to flight prices (we did not find price data ourselves);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Analyse what the actual reason is for flight delays (e.g. geographical location, </a:t>
            </a:r>
            <a:r>
              <a:rPr lang="en"/>
              <a:t>infrastructural</a:t>
            </a:r>
            <a:r>
              <a:rPr lang="en"/>
              <a:t> challenges, local demand);</a:t>
            </a:r>
            <a:endParaRPr/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Factor in seasonal demand (e.g. holidays may translate into more delays and higher prices).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339" name="Google Shape;339;p5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0075" y="2998450"/>
            <a:ext cx="2587250" cy="17439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44" name="Google Shape;344;p5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1759436">
            <a:off x="1542208" y="3811596"/>
            <a:ext cx="885508" cy="1000807"/>
          </a:xfrm>
          <a:prstGeom prst="rect">
            <a:avLst/>
          </a:prstGeom>
          <a:noFill/>
          <a:ln>
            <a:noFill/>
          </a:ln>
        </p:spPr>
      </p:pic>
      <p:sp>
        <p:nvSpPr>
          <p:cNvPr id="345" name="Google Shape;345;p54"/>
          <p:cNvSpPr txBox="1"/>
          <p:nvPr>
            <p:ph type="title"/>
          </p:nvPr>
        </p:nvSpPr>
        <p:spPr>
          <a:xfrm>
            <a:off x="713225" y="709903"/>
            <a:ext cx="3770400" cy="95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THANKS</a:t>
            </a:r>
            <a:r>
              <a:rPr lang="en"/>
              <a:t>!</a:t>
            </a:r>
            <a:endParaRPr/>
          </a:p>
        </p:txBody>
      </p:sp>
      <p:sp>
        <p:nvSpPr>
          <p:cNvPr id="346" name="Google Shape;346;p54"/>
          <p:cNvSpPr txBox="1"/>
          <p:nvPr>
            <p:ph idx="4294967295" type="subTitle"/>
          </p:nvPr>
        </p:nvSpPr>
        <p:spPr>
          <a:xfrm>
            <a:off x="713100" y="1766050"/>
            <a:ext cx="3148200" cy="1737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Aisyah Amatul Ghina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Manuel Ramos 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Marco Moras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/>
              <a:t>Maurits Siemonsma</a:t>
            </a:r>
            <a:endParaRPr/>
          </a:p>
        </p:txBody>
      </p:sp>
      <p:pic>
        <p:nvPicPr>
          <p:cNvPr id="347" name="Google Shape;347;p54"/>
          <p:cNvPicPr preferRelativeResize="0"/>
          <p:nvPr/>
        </p:nvPicPr>
        <p:blipFill rotWithShape="1">
          <a:blip r:embed="rId4">
            <a:alphaModFix/>
          </a:blip>
          <a:srcRect b="0" l="27528" r="10955" t="0"/>
          <a:stretch/>
        </p:blipFill>
        <p:spPr>
          <a:xfrm>
            <a:off x="4370400" y="709900"/>
            <a:ext cx="3770400" cy="3447823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6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Acquisition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1" name="Google Shape;191;p36"/>
          <p:cNvSpPr/>
          <p:nvPr/>
        </p:nvSpPr>
        <p:spPr>
          <a:xfrm>
            <a:off x="828550" y="1682450"/>
            <a:ext cx="3814800" cy="12786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500"/>
              <a:t>U.S. Commercial Flight Delays</a:t>
            </a:r>
            <a:r>
              <a:rPr lang="en" sz="1500"/>
              <a:t> </a:t>
            </a:r>
            <a:endParaRPr sz="1500"/>
          </a:p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500" u="sng">
                <a:solidFill>
                  <a:schemeClr val="dk1"/>
                </a:solidFill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Kaggle</a:t>
            </a:r>
            <a:r>
              <a:rPr lang="en" sz="1500"/>
              <a:t> </a:t>
            </a:r>
            <a:endParaRPr sz="1500"/>
          </a:p>
        </p:txBody>
      </p:sp>
      <p:sp>
        <p:nvSpPr>
          <p:cNvPr id="192" name="Google Shape;192;p36"/>
          <p:cNvSpPr txBox="1"/>
          <p:nvPr/>
        </p:nvSpPr>
        <p:spPr>
          <a:xfrm>
            <a:off x="1487350" y="1372950"/>
            <a:ext cx="24972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Primary Dataset</a:t>
            </a:r>
            <a:endParaRPr sz="24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93" name="Google Shape;193;p36"/>
          <p:cNvSpPr/>
          <p:nvPr/>
        </p:nvSpPr>
        <p:spPr>
          <a:xfrm>
            <a:off x="4989575" y="1513551"/>
            <a:ext cx="3585000" cy="32418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Data alignment between databases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Data cleaning and wrangling for analysis</a:t>
            </a:r>
            <a:endParaRPr sz="1300"/>
          </a:p>
          <a:p>
            <a:pPr indent="-3111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 sz="1300"/>
              <a:t>Management of big dataset and importing into MySQL Workbench (file size)</a:t>
            </a:r>
            <a:endParaRPr sz="1300"/>
          </a:p>
        </p:txBody>
      </p:sp>
      <p:sp>
        <p:nvSpPr>
          <p:cNvPr id="194" name="Google Shape;194;p36"/>
          <p:cNvSpPr txBox="1"/>
          <p:nvPr/>
        </p:nvSpPr>
        <p:spPr>
          <a:xfrm>
            <a:off x="5729375" y="1189050"/>
            <a:ext cx="21054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F6F6"/>
                </a:solidFill>
                <a:highlight>
                  <a:srgbClr val="990000"/>
                </a:highlight>
                <a:latin typeface="Manrope"/>
                <a:ea typeface="Manrope"/>
                <a:cs typeface="Manrope"/>
                <a:sym typeface="Manrope"/>
              </a:rPr>
              <a:t>Challenges</a:t>
            </a:r>
            <a:endParaRPr sz="2400">
              <a:solidFill>
                <a:srgbClr val="F6F6F6"/>
              </a:solidFill>
              <a:highlight>
                <a:srgbClr val="990000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sp>
        <p:nvSpPr>
          <p:cNvPr id="195" name="Google Shape;195;p36"/>
          <p:cNvSpPr/>
          <p:nvPr/>
        </p:nvSpPr>
        <p:spPr>
          <a:xfrm>
            <a:off x="828550" y="3425350"/>
            <a:ext cx="3814800" cy="1278600"/>
          </a:xfrm>
          <a:prstGeom prst="roundRect">
            <a:avLst>
              <a:gd fmla="val 11755" name="adj"/>
            </a:avLst>
          </a:prstGeom>
          <a:noFill/>
          <a:ln cap="flat" cmpd="sng" w="9525">
            <a:solidFill>
              <a:srgbClr val="302C3E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-2603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Airlines code</a:t>
            </a:r>
            <a:r>
              <a:rPr lang="en"/>
              <a:t> - </a:t>
            </a:r>
            <a:r>
              <a:rPr lang="en" u="sng">
                <a:solidFill>
                  <a:schemeClr val="dk1"/>
                </a:solidFill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Openflights</a:t>
            </a:r>
            <a:r>
              <a:rPr lang="en"/>
              <a:t> </a:t>
            </a:r>
            <a:endParaRPr/>
          </a:p>
          <a:p>
            <a:pPr indent="-260350" lvl="0" marL="2857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b="1" lang="en"/>
              <a:t>City Code</a:t>
            </a:r>
            <a:r>
              <a:rPr lang="en"/>
              <a:t> - </a:t>
            </a:r>
            <a:r>
              <a:rPr lang="en" u="sng">
                <a:solidFill>
                  <a:schemeClr val="dk1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U.S. Dept of Transportation</a:t>
            </a:r>
            <a:endParaRPr/>
          </a:p>
        </p:txBody>
      </p:sp>
      <p:sp>
        <p:nvSpPr>
          <p:cNvPr id="196" name="Google Shape;196;p36"/>
          <p:cNvSpPr txBox="1"/>
          <p:nvPr/>
        </p:nvSpPr>
        <p:spPr>
          <a:xfrm>
            <a:off x="828550" y="3140775"/>
            <a:ext cx="3814800" cy="38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13715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4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Complementary</a:t>
            </a:r>
            <a:r>
              <a:rPr lang="en" sz="2400">
                <a:solidFill>
                  <a:srgbClr val="F6F6F6"/>
                </a:solidFill>
                <a:highlight>
                  <a:schemeClr val="dk1"/>
                </a:highlight>
                <a:latin typeface="Manrope"/>
                <a:ea typeface="Manrope"/>
                <a:cs typeface="Manrope"/>
                <a:sym typeface="Manrope"/>
              </a:rPr>
              <a:t> Dataset</a:t>
            </a:r>
            <a:endParaRPr sz="2400">
              <a:solidFill>
                <a:srgbClr val="F6F6F6"/>
              </a:solidFill>
              <a:highlight>
                <a:schemeClr val="dk1"/>
              </a:highlight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197" name="Google Shape;197;p36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 flipH="1" rot="601898">
            <a:off x="6748649" y="198177"/>
            <a:ext cx="2158978" cy="1201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2" name="Google Shape;202;p37"/>
          <p:cNvPicPr preferRelativeResize="0"/>
          <p:nvPr/>
        </p:nvPicPr>
        <p:blipFill rotWithShape="1">
          <a:blip r:embed="rId3">
            <a:alphaModFix/>
          </a:blip>
          <a:srcRect b="13284" l="0" r="0" t="0"/>
          <a:stretch/>
        </p:blipFill>
        <p:spPr>
          <a:xfrm>
            <a:off x="504700" y="843538"/>
            <a:ext cx="8134602" cy="3880825"/>
          </a:xfrm>
          <a:prstGeom prst="rect">
            <a:avLst/>
          </a:prstGeom>
          <a:noFill/>
          <a:ln>
            <a:noFill/>
          </a:ln>
        </p:spPr>
      </p:pic>
      <p:sp>
        <p:nvSpPr>
          <p:cNvPr id="203" name="Google Shape;203;p37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Database Design</a:t>
            </a:r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7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38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Insights</a:t>
            </a:r>
            <a:endParaRPr/>
          </a:p>
        </p:txBody>
      </p:sp>
      <p:pic>
        <p:nvPicPr>
          <p:cNvPr id="209" name="Google Shape;209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0050" y="3217528"/>
            <a:ext cx="5967425" cy="16322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0" name="Google Shape;210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46050" y="3347185"/>
            <a:ext cx="2471750" cy="127765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1" name="Google Shape;211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00050" y="1422500"/>
            <a:ext cx="5967426" cy="14846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12" name="Google Shape;212;p38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446050" y="1473238"/>
            <a:ext cx="2471750" cy="138315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6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p39"/>
          <p:cNvSpPr txBox="1"/>
          <p:nvPr>
            <p:ph type="title"/>
          </p:nvPr>
        </p:nvSpPr>
        <p:spPr>
          <a:xfrm>
            <a:off x="713100" y="539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SQL Insights</a:t>
            </a:r>
            <a:endParaRPr/>
          </a:p>
        </p:txBody>
      </p:sp>
      <p:sp>
        <p:nvSpPr>
          <p:cNvPr id="218" name="Google Shape;218;p39"/>
          <p:cNvSpPr txBox="1"/>
          <p:nvPr>
            <p:ph idx="1" type="body"/>
          </p:nvPr>
        </p:nvSpPr>
        <p:spPr>
          <a:xfrm>
            <a:off x="4387950" y="1355800"/>
            <a:ext cx="4485000" cy="3218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Insights and highlights: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Management of large databases: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import of heavy files into MySQL Workbench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granularity: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lengthy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process of data point selection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data cleaning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 u="sng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set alignment: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datasets from different sources require extra checks.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19" name="Google Shape;219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300" y="1254825"/>
            <a:ext cx="3478800" cy="34788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2"/>
        </a:solidFill>
      </p:bgPr>
    </p:bg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40"/>
          <p:cNvSpPr txBox="1"/>
          <p:nvPr>
            <p:ph type="title"/>
          </p:nvPr>
        </p:nvSpPr>
        <p:spPr>
          <a:xfrm>
            <a:off x="713100" y="228540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Visualization &amp; Key Insights</a:t>
            </a:r>
            <a:endParaRPr b="1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8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41"/>
          <p:cNvPicPr preferRelativeResize="0"/>
          <p:nvPr/>
        </p:nvPicPr>
        <p:blipFill rotWithShape="1">
          <a:blip r:embed="rId3">
            <a:alphaModFix/>
          </a:blip>
          <a:srcRect b="1120" l="0" r="0" t="7821"/>
          <a:stretch/>
        </p:blipFill>
        <p:spPr>
          <a:xfrm>
            <a:off x="239125" y="833025"/>
            <a:ext cx="8665748" cy="4145801"/>
          </a:xfrm>
          <a:prstGeom prst="rect">
            <a:avLst/>
          </a:prstGeom>
          <a:noFill/>
          <a:ln>
            <a:noFill/>
          </a:ln>
        </p:spPr>
      </p:pic>
      <p:sp>
        <p:nvSpPr>
          <p:cNvPr id="230" name="Google Shape;230;p41"/>
          <p:cNvSpPr/>
          <p:nvPr/>
        </p:nvSpPr>
        <p:spPr>
          <a:xfrm>
            <a:off x="774900" y="833025"/>
            <a:ext cx="1588500" cy="3419400"/>
          </a:xfrm>
          <a:prstGeom prst="rect">
            <a:avLst/>
          </a:prstGeom>
          <a:noFill/>
          <a:ln cap="flat" cmpd="sng" w="28575">
            <a:solidFill>
              <a:srgbClr val="CC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31" name="Google Shape;231;p41"/>
          <p:cNvSpPr txBox="1"/>
          <p:nvPr>
            <p:ph type="title"/>
          </p:nvPr>
        </p:nvSpPr>
        <p:spPr>
          <a:xfrm>
            <a:off x="618750" y="260325"/>
            <a:ext cx="79065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600"/>
              <a:t>U.S. Commercial Domestic Flights January 2024</a:t>
            </a:r>
            <a:endParaRPr sz="2600"/>
          </a:p>
        </p:txBody>
      </p:sp>
      <p:sp>
        <p:nvSpPr>
          <p:cNvPr id="232" name="Google Shape;232;p41"/>
          <p:cNvSpPr/>
          <p:nvPr/>
        </p:nvSpPr>
        <p:spPr>
          <a:xfrm>
            <a:off x="2619350" y="1285875"/>
            <a:ext cx="4893600" cy="19287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1905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900">
                <a:latin typeface="Manrope"/>
                <a:ea typeface="Manrope"/>
                <a:cs typeface="Manrope"/>
                <a:sym typeface="Manrope"/>
              </a:rPr>
              <a:t>Top 5 Leading Airlines</a:t>
            </a:r>
            <a:endParaRPr b="1" sz="1900">
              <a:latin typeface="Manrope"/>
              <a:ea typeface="Manrope"/>
              <a:cs typeface="Manrope"/>
              <a:sym typeface="Manrope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900">
                <a:latin typeface="Manrope"/>
                <a:ea typeface="Manrope"/>
                <a:cs typeface="Manrope"/>
                <a:sym typeface="Manrope"/>
              </a:rPr>
              <a:t>with </a:t>
            </a:r>
            <a:r>
              <a:rPr lang="en" sz="1900">
                <a:latin typeface="Manrope ExtraBold"/>
                <a:ea typeface="Manrope ExtraBold"/>
                <a:cs typeface="Manrope ExtraBold"/>
                <a:sym typeface="Manrope ExtraBold"/>
              </a:rPr>
              <a:t>56%</a:t>
            </a:r>
            <a:r>
              <a:rPr lang="en" sz="1900">
                <a:latin typeface="Manrope"/>
                <a:ea typeface="Manrope"/>
                <a:cs typeface="Manrope"/>
                <a:sym typeface="Manrope"/>
              </a:rPr>
              <a:t> of </a:t>
            </a:r>
            <a:r>
              <a:rPr b="1" lang="en" sz="1900">
                <a:latin typeface="Manrope"/>
                <a:ea typeface="Manrope"/>
                <a:cs typeface="Manrope"/>
                <a:sym typeface="Manrope"/>
              </a:rPr>
              <a:t>domestic market share</a:t>
            </a:r>
            <a:endParaRPr b="1" sz="1900">
              <a:latin typeface="Manrope"/>
              <a:ea typeface="Manrope"/>
              <a:cs typeface="Manrope"/>
              <a:sym typeface="Manrope"/>
            </a:endParaRPr>
          </a:p>
        </p:txBody>
      </p:sp>
      <p:pic>
        <p:nvPicPr>
          <p:cNvPr id="233" name="Google Shape;233;p41"/>
          <p:cNvPicPr preferRelativeResize="0"/>
          <p:nvPr/>
        </p:nvPicPr>
        <p:blipFill rotWithShape="1">
          <a:blip r:embed="rId4">
            <a:alphaModFix/>
          </a:blip>
          <a:srcRect b="32412" l="0" r="0" t="35906"/>
          <a:stretch/>
        </p:blipFill>
        <p:spPr>
          <a:xfrm>
            <a:off x="3055718" y="2266148"/>
            <a:ext cx="1588500" cy="283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4" name="Google Shape;234;p41"/>
          <p:cNvPicPr preferRelativeResize="0"/>
          <p:nvPr/>
        </p:nvPicPr>
        <p:blipFill rotWithShape="1">
          <a:blip r:embed="rId5">
            <a:alphaModFix/>
          </a:blip>
          <a:srcRect b="25722" l="0" r="0" t="28500"/>
          <a:stretch/>
        </p:blipFill>
        <p:spPr>
          <a:xfrm>
            <a:off x="3459717" y="2680627"/>
            <a:ext cx="1500052" cy="386251"/>
          </a:xfrm>
          <a:prstGeom prst="rect">
            <a:avLst/>
          </a:prstGeom>
          <a:noFill/>
          <a:ln>
            <a:noFill/>
          </a:ln>
        </p:spPr>
      </p:pic>
      <p:pic>
        <p:nvPicPr>
          <p:cNvPr id="235" name="Google Shape;235;p41"/>
          <p:cNvPicPr preferRelativeResize="0"/>
          <p:nvPr/>
        </p:nvPicPr>
        <p:blipFill rotWithShape="1">
          <a:blip r:embed="rId6">
            <a:alphaModFix/>
          </a:blip>
          <a:srcRect b="21352" l="7195" r="7246" t="23487"/>
          <a:stretch/>
        </p:blipFill>
        <p:spPr>
          <a:xfrm>
            <a:off x="4876455" y="2170985"/>
            <a:ext cx="1126275" cy="4734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36" name="Google Shape;236;p41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234950" y="2170975"/>
            <a:ext cx="841636" cy="473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37" name="Google Shape;237;p41"/>
          <p:cNvPicPr preferRelativeResize="0"/>
          <p:nvPr/>
        </p:nvPicPr>
        <p:blipFill rotWithShape="1">
          <a:blip r:embed="rId8">
            <a:alphaModFix/>
          </a:blip>
          <a:srcRect b="37780" l="0" r="0" t="36369"/>
          <a:stretch/>
        </p:blipFill>
        <p:spPr>
          <a:xfrm>
            <a:off x="5234043" y="2680625"/>
            <a:ext cx="1494250" cy="3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42"/>
          <p:cNvSpPr/>
          <p:nvPr/>
        </p:nvSpPr>
        <p:spPr>
          <a:xfrm>
            <a:off x="-12375" y="2839575"/>
            <a:ext cx="9144000" cy="2292000"/>
          </a:xfrm>
          <a:prstGeom prst="rect">
            <a:avLst/>
          </a:prstGeom>
          <a:solidFill>
            <a:srgbClr val="CCCCCC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43" name="Google Shape;243;p42"/>
          <p:cNvSpPr txBox="1"/>
          <p:nvPr>
            <p:ph type="title"/>
          </p:nvPr>
        </p:nvSpPr>
        <p:spPr>
          <a:xfrm>
            <a:off x="795450" y="38450"/>
            <a:ext cx="7717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Reliability / On-time Performance</a:t>
            </a:r>
            <a:endParaRPr/>
          </a:p>
        </p:txBody>
      </p:sp>
      <p:sp>
        <p:nvSpPr>
          <p:cNvPr id="244" name="Google Shape;244;p42"/>
          <p:cNvSpPr txBox="1"/>
          <p:nvPr/>
        </p:nvSpPr>
        <p:spPr>
          <a:xfrm rot="5400000">
            <a:off x="7639600" y="1535100"/>
            <a:ext cx="22917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6AA84F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TOP 5 PERFORMERS [:5]</a:t>
            </a:r>
            <a:endParaRPr b="1">
              <a:solidFill>
                <a:srgbClr val="6AA8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>
              <a:solidFill>
                <a:srgbClr val="6AA84F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pic>
        <p:nvPicPr>
          <p:cNvPr id="245" name="Google Shape;245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0525" y="2975988"/>
            <a:ext cx="2419699" cy="1814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246" name="Google Shape;246;p4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083775" y="2975950"/>
            <a:ext cx="2419752" cy="1814828"/>
          </a:xfrm>
          <a:prstGeom prst="rect">
            <a:avLst/>
          </a:prstGeom>
          <a:noFill/>
          <a:ln>
            <a:noFill/>
          </a:ln>
        </p:spPr>
      </p:pic>
      <p:pic>
        <p:nvPicPr>
          <p:cNvPr id="247" name="Google Shape;247;p4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93538" y="779498"/>
            <a:ext cx="2419723" cy="1814792"/>
          </a:xfrm>
          <a:prstGeom prst="rect">
            <a:avLst/>
          </a:prstGeom>
          <a:noFill/>
          <a:ln>
            <a:noFill/>
          </a:ln>
        </p:spPr>
      </p:pic>
      <p:pic>
        <p:nvPicPr>
          <p:cNvPr id="248" name="Google Shape;248;p42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362138" y="2975969"/>
            <a:ext cx="2419723" cy="1814807"/>
          </a:xfrm>
          <a:prstGeom prst="rect">
            <a:avLst/>
          </a:prstGeom>
          <a:noFill/>
          <a:ln>
            <a:noFill/>
          </a:ln>
        </p:spPr>
      </p:pic>
      <p:pic>
        <p:nvPicPr>
          <p:cNvPr id="249" name="Google Shape;249;p42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49763" y="779506"/>
            <a:ext cx="2419723" cy="1814767"/>
          </a:xfrm>
          <a:prstGeom prst="rect">
            <a:avLst/>
          </a:prstGeom>
          <a:noFill/>
          <a:ln>
            <a:noFill/>
          </a:ln>
        </p:spPr>
      </p:pic>
      <p:pic>
        <p:nvPicPr>
          <p:cNvPr id="250" name="Google Shape;250;p42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640526" y="779494"/>
            <a:ext cx="2419699" cy="1814782"/>
          </a:xfrm>
          <a:prstGeom prst="rect">
            <a:avLst/>
          </a:prstGeom>
          <a:noFill/>
          <a:ln>
            <a:noFill/>
          </a:ln>
        </p:spPr>
      </p:pic>
      <p:sp>
        <p:nvSpPr>
          <p:cNvPr id="251" name="Google Shape;251;p42"/>
          <p:cNvSpPr txBox="1"/>
          <p:nvPr/>
        </p:nvSpPr>
        <p:spPr>
          <a:xfrm rot="5400000">
            <a:off x="7639450" y="3875750"/>
            <a:ext cx="2292000" cy="317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CC4125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WORST 5 PERFORMERS [-5:]</a:t>
            </a:r>
            <a:endParaRPr b="1" sz="1300">
              <a:solidFill>
                <a:srgbClr val="CC4125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2" name="Google Shape;252;p42"/>
          <p:cNvSpPr txBox="1"/>
          <p:nvPr/>
        </p:nvSpPr>
        <p:spPr>
          <a:xfrm>
            <a:off x="1770750" y="2530850"/>
            <a:ext cx="57672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Mid-West Airlines (YX) and Gold Jet Airlines (G7)  airlines are top choices in terms of on-time reliability</a:t>
            </a:r>
            <a:endParaRPr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  <p:sp>
        <p:nvSpPr>
          <p:cNvPr id="253" name="Google Shape;253;p42"/>
          <p:cNvSpPr txBox="1"/>
          <p:nvPr/>
        </p:nvSpPr>
        <p:spPr>
          <a:xfrm>
            <a:off x="1312425" y="4832675"/>
            <a:ext cx="6494400" cy="22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85750" lvl="0" marL="45720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900"/>
              <a:buFont typeface="Source Sans Pro"/>
              <a:buChar char="●"/>
            </a:pPr>
            <a:r>
              <a:rPr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“Air Wisconsin” </a:t>
            </a:r>
            <a:r>
              <a:rPr lang="en" sz="900">
                <a:solidFill>
                  <a:schemeClr val="dk1"/>
                </a:solidFill>
                <a:latin typeface="Source Sans Pro"/>
                <a:ea typeface="Source Sans Pro"/>
                <a:cs typeface="Source Sans Pro"/>
                <a:sym typeface="Source Sans Pro"/>
              </a:rPr>
              <a:t>(ZW) and “Mesa Airlines” (YV)  airlines are the worst performers  in terms of on-time reliability</a:t>
            </a:r>
            <a:endParaRPr sz="900">
              <a:solidFill>
                <a:schemeClr val="dk1"/>
              </a:solidFill>
              <a:latin typeface="Source Sans Pro"/>
              <a:ea typeface="Source Sans Pro"/>
              <a:cs typeface="Source Sans Pro"/>
              <a:sym typeface="Source Sans Pr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Airline Business Plan by Slidesgo">
  <a:themeElements>
    <a:clrScheme name="Simple Light">
      <a:dk1>
        <a:srgbClr val="302C3E"/>
      </a:dk1>
      <a:lt1>
        <a:srgbClr val="F6F6F6"/>
      </a:lt1>
      <a:dk2>
        <a:srgbClr val="157DD9"/>
      </a:dk2>
      <a:lt2>
        <a:srgbClr val="FFFFFF"/>
      </a:lt2>
      <a:accent1>
        <a:srgbClr val="FFFFFF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302C3E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